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8" r:id="rId3"/>
    <p:sldId id="260" r:id="rId4"/>
    <p:sldId id="259" r:id="rId5"/>
    <p:sldId id="261" r:id="rId6"/>
    <p:sldId id="267" r:id="rId7"/>
    <p:sldId id="266" r:id="rId8"/>
    <p:sldId id="25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9EC09B-1BA2-6131-F531-7D1DE5870DCF}" v="35" dt="2021-08-24T23:39:24.861"/>
    <p1510:client id="{55A7323A-A1C6-890C-1298-025390B98936}" v="1124" dt="2021-08-25T14:05:04.005"/>
    <p1510:client id="{976B5464-DF03-42B8-AFF2-5F75EB04FEFF}" v="1243" dt="2021-08-24T22:40:52.828"/>
    <p1510:client id="{E9B38789-ABD6-4739-906A-ABF6F05353D7}" v="3" dt="2021-08-25T01:54:25.4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9799" y="2720827"/>
            <a:ext cx="9542901" cy="960263"/>
          </a:xfrm>
        </p:spPr>
        <p:txBody>
          <a:bodyPr tIns="228600" bIns="228600"/>
          <a:lstStyle>
            <a:lvl1pPr algn="l">
              <a:defRPr sz="3600" b="1" i="0">
                <a:solidFill>
                  <a:schemeClr val="bg1"/>
                </a:solidFill>
                <a:latin typeface="Avenir Next Demi Bold" charset="0"/>
                <a:ea typeface="Avenir Next Demi Bold" charset="0"/>
                <a:cs typeface="Avenir Next Demi Bold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29609" y="4473334"/>
            <a:ext cx="9543068" cy="553961"/>
          </a:xfrm>
        </p:spPr>
        <p:txBody>
          <a:bodyPr wrap="square">
            <a:spAutoFit/>
          </a:bodyPr>
          <a:lstStyle>
            <a:lvl1pPr marL="0" indent="0">
              <a:buNone/>
              <a:defRPr sz="2000" b="0" i="1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pic>
        <p:nvPicPr>
          <p:cNvPr id="6" name="Picture 5" descr="parcxerox_rgb.png"/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608" y="471812"/>
            <a:ext cx="1593190" cy="70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578905" y="6105378"/>
            <a:ext cx="981718" cy="7526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09489" y="6105378"/>
            <a:ext cx="981718" cy="7526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70" y="4877168"/>
            <a:ext cx="3079730" cy="198083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9608" y="6492875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/>
              <a:t>© 2020 PARC All </a:t>
            </a:r>
            <a:r>
              <a:rPr lang="de-DE" err="1"/>
              <a:t>Rights</a:t>
            </a:r>
            <a:r>
              <a:rPr lang="de-DE"/>
              <a:t> </a:t>
            </a:r>
            <a:r>
              <a:rPr lang="de-DE" err="1"/>
              <a:t>Reserved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868537" y="6264322"/>
            <a:ext cx="464024" cy="5936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2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30588" y="6445944"/>
            <a:ext cx="980529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588" y="365131"/>
            <a:ext cx="10826458" cy="60012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AGENDA / OVERVIEW TITLE</a:t>
            </a:r>
          </a:p>
        </p:txBody>
      </p:sp>
      <p:sp>
        <p:nvSpPr>
          <p:cNvPr id="10" name="Text Placeholder 37"/>
          <p:cNvSpPr>
            <a:spLocks noGrp="1"/>
          </p:cNvSpPr>
          <p:nvPr>
            <p:ph type="body" sz="quarter" idx="11" hasCustomPrompt="1"/>
          </p:nvPr>
        </p:nvSpPr>
        <p:spPr>
          <a:xfrm>
            <a:off x="630589" y="1362338"/>
            <a:ext cx="10826458" cy="2544250"/>
          </a:xfrm>
        </p:spPr>
        <p:txBody>
          <a:bodyPr/>
          <a:lstStyle>
            <a:lvl1pPr marL="285750" indent="-285750">
              <a:lnSpc>
                <a:spcPct val="120000"/>
              </a:lnSpc>
              <a:buFont typeface="Wingdings" charset="2"/>
              <a:buChar char="§"/>
              <a:defRPr sz="2000" b="0" i="0" baseline="0">
                <a:latin typeface="Avenir Next" charset="0"/>
                <a:ea typeface="Avenir Next" charset="0"/>
                <a:cs typeface="Avenir Next" charset="0"/>
              </a:defRPr>
            </a:lvl1pPr>
            <a:lvl2pPr marL="457109" indent="0">
              <a:lnSpc>
                <a:spcPct val="100000"/>
              </a:lnSpc>
              <a:buFont typeface="Arial" charset="0"/>
              <a:buNone/>
              <a:defRPr sz="1400" baseline="0"/>
            </a:lvl2pPr>
          </a:lstStyle>
          <a:p>
            <a:pPr lvl="0"/>
            <a:r>
              <a:rPr lang="en-US"/>
              <a:t>Agenda 1</a:t>
            </a:r>
          </a:p>
          <a:p>
            <a:pPr lvl="0"/>
            <a:r>
              <a:rPr lang="en-US"/>
              <a:t>Agenda 2</a:t>
            </a:r>
          </a:p>
          <a:p>
            <a:pPr lvl="0"/>
            <a:r>
              <a:rPr lang="en-US"/>
              <a:t>Agenda 3</a:t>
            </a:r>
          </a:p>
          <a:p>
            <a:pPr lvl="0"/>
            <a:r>
              <a:rPr lang="en-US"/>
              <a:t>Agenda 4</a:t>
            </a:r>
          </a:p>
          <a:p>
            <a:pPr lvl="0"/>
            <a:r>
              <a:rPr lang="en-US"/>
              <a:t>Agenda 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© 2020 PARC All </a:t>
            </a:r>
            <a:r>
              <a:rPr lang="de-DE" err="1"/>
              <a:t>Rights</a:t>
            </a:r>
            <a:r>
              <a:rPr lang="de-DE"/>
              <a:t> </a:t>
            </a:r>
            <a:r>
              <a:rPr lang="de-DE" err="1"/>
              <a:t>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40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30589" y="1308847"/>
            <a:ext cx="10826457" cy="1881504"/>
          </a:xfrm>
        </p:spPr>
        <p:txBody>
          <a:bodyPr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2020 PARC All </a:t>
            </a:r>
            <a:r>
              <a:rPr lang="de-DE" err="1"/>
              <a:t>Rights</a:t>
            </a:r>
            <a:r>
              <a:rPr lang="de-DE"/>
              <a:t> </a:t>
            </a:r>
            <a:r>
              <a:rPr lang="de-DE" err="1"/>
              <a:t>Reserved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30588" y="6445944"/>
            <a:ext cx="980529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65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117231"/>
          </a:xfrm>
          <a:prstGeom prst="rect">
            <a:avLst/>
          </a:prstGeom>
          <a:solidFill>
            <a:srgbClr val="FBA9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2281706"/>
            <a:ext cx="8606979" cy="2435265"/>
          </a:xfrm>
          <a:noFill/>
        </p:spPr>
        <p:txBody>
          <a:bodyPr lIns="1280160" tIns="0" bIns="0" anchor="ctr" anchorCtr="0">
            <a:normAutofit/>
          </a:bodyPr>
          <a:lstStyle>
            <a:lvl1pPr marL="571500" indent="-571500">
              <a:lnSpc>
                <a:spcPct val="100000"/>
              </a:lnSpc>
              <a:buFont typeface="Wingdings" charset="2"/>
              <a:buChar char="§"/>
              <a:defRPr sz="3300" b="1" i="0">
                <a:solidFill>
                  <a:schemeClr val="bg1"/>
                </a:solidFill>
                <a:latin typeface="Avenir Next Demi Bold" charset="0"/>
                <a:ea typeface="Avenir Next Demi Bold" charset="0"/>
                <a:cs typeface="Avenir Next Demi Bold" charset="0"/>
              </a:defRPr>
            </a:lvl1pPr>
            <a:lvl2pPr>
              <a:defRPr sz="4800" b="1" i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defRPr>
            </a:lvl2pPr>
            <a:lvl3pPr>
              <a:defRPr sz="4800" b="1" i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defRPr>
            </a:lvl3pPr>
            <a:lvl4pPr>
              <a:defRPr sz="4800" b="1" i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defRPr>
            </a:lvl4pPr>
            <a:lvl5pPr>
              <a:defRPr sz="4800" b="1" i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defRPr>
            </a:lvl5pPr>
          </a:lstStyle>
          <a:p>
            <a:pPr lvl="0"/>
            <a:r>
              <a:rPr lang="en-US"/>
              <a:t>SECTION TITLE</a:t>
            </a:r>
          </a:p>
        </p:txBody>
      </p:sp>
      <p:pic>
        <p:nvPicPr>
          <p:cNvPr id="5" name="Picture 4" descr="parcxerox_rgb.png"/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6187" y="6389510"/>
            <a:ext cx="730860" cy="32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630588" y="6445944"/>
            <a:ext cx="980529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 flipV="1">
            <a:off x="5850340" y="6523380"/>
            <a:ext cx="491319" cy="2667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© 2020 PARC All </a:t>
            </a:r>
            <a:r>
              <a:rPr lang="de-DE" err="1"/>
              <a:t>Rights</a:t>
            </a:r>
            <a:r>
              <a:rPr lang="de-DE"/>
              <a:t> </a:t>
            </a:r>
            <a:r>
              <a:rPr lang="de-DE" err="1"/>
              <a:t>Reserved</a:t>
            </a:r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927543" y="6553747"/>
            <a:ext cx="336915" cy="246203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000" b="0" i="1" smtClean="0">
                <a:solidFill>
                  <a:schemeClr val="tx1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pPr algn="ctr"/>
              <a:t>‹#›</a:t>
            </a:fld>
            <a:endParaRPr lang="id-ID" sz="1000" b="0" i="1">
              <a:solidFill>
                <a:schemeClr val="tx1">
                  <a:lumMod val="60000"/>
                  <a:lumOff val="40000"/>
                </a:schemeClr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460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964072" y="6492875"/>
            <a:ext cx="286603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459" y="-24973"/>
            <a:ext cx="6095541" cy="6882973"/>
          </a:xfrm>
          <a:prstGeom prst="rect">
            <a:avLst/>
          </a:prstGeom>
        </p:spPr>
      </p:pic>
      <p:pic>
        <p:nvPicPr>
          <p:cNvPr id="13" name="Picture 12" descr="parcxerox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116" y="468976"/>
            <a:ext cx="1593190" cy="70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1141910" y="4975236"/>
            <a:ext cx="3500556" cy="578610"/>
          </a:xfrm>
          <a:prstGeom prst="rect">
            <a:avLst/>
          </a:prstGeom>
          <a:noFill/>
        </p:spPr>
        <p:txBody>
          <a:bodyPr lIns="0" tIns="59436" rIns="0" bIns="60950">
            <a:spAutoFit/>
          </a:bodyPr>
          <a:lstStyle/>
          <a:p>
            <a:pPr defTabSz="914217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latin typeface="+mj-lt"/>
                <a:ea typeface="Lato Light" charset="0"/>
                <a:cs typeface="Lato Light"/>
              </a:rPr>
              <a:t>3333 Coyote Hill Road</a:t>
            </a:r>
          </a:p>
          <a:p>
            <a:pPr defTabSz="914217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latin typeface="+mj-lt"/>
                <a:ea typeface="Lato Light" charset="0"/>
                <a:cs typeface="Lato Light"/>
              </a:rPr>
              <a:t>Palo Alto, CA 94304</a:t>
            </a:r>
          </a:p>
        </p:txBody>
      </p:sp>
      <p:sp>
        <p:nvSpPr>
          <p:cNvPr id="10" name="Freeform 161"/>
          <p:cNvSpPr>
            <a:spLocks noChangeArrowheads="1"/>
          </p:cNvSpPr>
          <p:nvPr userDrawn="1"/>
        </p:nvSpPr>
        <p:spPr bwMode="auto">
          <a:xfrm>
            <a:off x="647788" y="4796728"/>
            <a:ext cx="253272" cy="328613"/>
          </a:xfrm>
          <a:custGeom>
            <a:avLst/>
            <a:gdLst>
              <a:gd name="T0" fmla="*/ 252583 w 472"/>
              <a:gd name="T1" fmla="*/ 0 h 619"/>
              <a:gd name="T2" fmla="*/ 252583 w 472"/>
              <a:gd name="T3" fmla="*/ 0 h 619"/>
              <a:gd name="T4" fmla="*/ 0 w 472"/>
              <a:gd name="T5" fmla="*/ 249764 h 619"/>
              <a:gd name="T6" fmla="*/ 252583 w 472"/>
              <a:gd name="T7" fmla="*/ 656825 h 619"/>
              <a:gd name="T8" fmla="*/ 504095 w 472"/>
              <a:gd name="T9" fmla="*/ 249764 h 619"/>
              <a:gd name="T10" fmla="*/ 252583 w 472"/>
              <a:gd name="T11" fmla="*/ 0 h 619"/>
              <a:gd name="T12" fmla="*/ 252583 w 472"/>
              <a:gd name="T13" fmla="*/ 594119 h 619"/>
              <a:gd name="T14" fmla="*/ 252583 w 472"/>
              <a:gd name="T15" fmla="*/ 594119 h 619"/>
              <a:gd name="T16" fmla="*/ 48162 w 472"/>
              <a:gd name="T17" fmla="*/ 249764 h 619"/>
              <a:gd name="T18" fmla="*/ 252583 w 472"/>
              <a:gd name="T19" fmla="*/ 30822 h 619"/>
              <a:gd name="T20" fmla="*/ 457003 w 472"/>
              <a:gd name="T21" fmla="*/ 249764 h 619"/>
              <a:gd name="T22" fmla="*/ 252583 w 472"/>
              <a:gd name="T23" fmla="*/ 594119 h 619"/>
              <a:gd name="T24" fmla="*/ 252583 w 472"/>
              <a:gd name="T25" fmla="*/ 140293 h 619"/>
              <a:gd name="T26" fmla="*/ 252583 w 472"/>
              <a:gd name="T27" fmla="*/ 140293 h 619"/>
              <a:gd name="T28" fmla="*/ 142345 w 472"/>
              <a:gd name="T29" fmla="*/ 249764 h 619"/>
              <a:gd name="T30" fmla="*/ 252583 w 472"/>
              <a:gd name="T31" fmla="*/ 343292 h 619"/>
              <a:gd name="T32" fmla="*/ 362820 w 472"/>
              <a:gd name="T33" fmla="*/ 249764 h 619"/>
              <a:gd name="T34" fmla="*/ 252583 w 472"/>
              <a:gd name="T35" fmla="*/ 140293 h 619"/>
              <a:gd name="T36" fmla="*/ 252583 w 472"/>
              <a:gd name="T37" fmla="*/ 312470 h 619"/>
              <a:gd name="T38" fmla="*/ 252583 w 472"/>
              <a:gd name="T39" fmla="*/ 312470 h 619"/>
              <a:gd name="T40" fmla="*/ 189437 w 472"/>
              <a:gd name="T41" fmla="*/ 249764 h 619"/>
              <a:gd name="T42" fmla="*/ 252583 w 472"/>
              <a:gd name="T43" fmla="*/ 187057 h 619"/>
              <a:gd name="T44" fmla="*/ 315728 w 472"/>
              <a:gd name="T45" fmla="*/ 249764 h 619"/>
              <a:gd name="T46" fmla="*/ 252583 w 472"/>
              <a:gd name="T47" fmla="*/ 312470 h 61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72" h="619">
                <a:moveTo>
                  <a:pt x="236" y="0"/>
                </a:moveTo>
                <a:lnTo>
                  <a:pt x="236" y="0"/>
                </a:lnTo>
                <a:cubicBezTo>
                  <a:pt x="104" y="0"/>
                  <a:pt x="0" y="103"/>
                  <a:pt x="0" y="235"/>
                </a:cubicBezTo>
                <a:cubicBezTo>
                  <a:pt x="0" y="323"/>
                  <a:pt x="192" y="618"/>
                  <a:pt x="236" y="618"/>
                </a:cubicBezTo>
                <a:cubicBezTo>
                  <a:pt x="280" y="618"/>
                  <a:pt x="471" y="323"/>
                  <a:pt x="471" y="235"/>
                </a:cubicBezTo>
                <a:cubicBezTo>
                  <a:pt x="471" y="103"/>
                  <a:pt x="368" y="0"/>
                  <a:pt x="236" y="0"/>
                </a:cubicBezTo>
                <a:close/>
                <a:moveTo>
                  <a:pt x="236" y="559"/>
                </a:moveTo>
                <a:lnTo>
                  <a:pt x="236" y="559"/>
                </a:lnTo>
                <a:cubicBezTo>
                  <a:pt x="207" y="559"/>
                  <a:pt x="45" y="309"/>
                  <a:pt x="45" y="235"/>
                </a:cubicBezTo>
                <a:cubicBezTo>
                  <a:pt x="45" y="117"/>
                  <a:pt x="133" y="29"/>
                  <a:pt x="236" y="29"/>
                </a:cubicBezTo>
                <a:cubicBezTo>
                  <a:pt x="339" y="29"/>
                  <a:pt x="427" y="117"/>
                  <a:pt x="427" y="235"/>
                </a:cubicBezTo>
                <a:cubicBezTo>
                  <a:pt x="427" y="309"/>
                  <a:pt x="266" y="559"/>
                  <a:pt x="236" y="559"/>
                </a:cubicBezTo>
                <a:close/>
                <a:moveTo>
                  <a:pt x="236" y="132"/>
                </a:moveTo>
                <a:lnTo>
                  <a:pt x="236" y="132"/>
                </a:lnTo>
                <a:cubicBezTo>
                  <a:pt x="177" y="132"/>
                  <a:pt x="133" y="176"/>
                  <a:pt x="133" y="235"/>
                </a:cubicBezTo>
                <a:cubicBezTo>
                  <a:pt x="133" y="279"/>
                  <a:pt x="177" y="323"/>
                  <a:pt x="236" y="323"/>
                </a:cubicBezTo>
                <a:cubicBezTo>
                  <a:pt x="295" y="323"/>
                  <a:pt x="339" y="279"/>
                  <a:pt x="339" y="235"/>
                </a:cubicBezTo>
                <a:cubicBezTo>
                  <a:pt x="339" y="176"/>
                  <a:pt x="295" y="132"/>
                  <a:pt x="236" y="132"/>
                </a:cubicBezTo>
                <a:close/>
                <a:moveTo>
                  <a:pt x="236" y="294"/>
                </a:moveTo>
                <a:lnTo>
                  <a:pt x="236" y="294"/>
                </a:lnTo>
                <a:cubicBezTo>
                  <a:pt x="207" y="294"/>
                  <a:pt x="177" y="264"/>
                  <a:pt x="177" y="235"/>
                </a:cubicBezTo>
                <a:cubicBezTo>
                  <a:pt x="177" y="191"/>
                  <a:pt x="207" y="176"/>
                  <a:pt x="236" y="176"/>
                </a:cubicBezTo>
                <a:cubicBezTo>
                  <a:pt x="266" y="176"/>
                  <a:pt x="295" y="191"/>
                  <a:pt x="295" y="235"/>
                </a:cubicBezTo>
                <a:cubicBezTo>
                  <a:pt x="295" y="264"/>
                  <a:pt x="266" y="294"/>
                  <a:pt x="236" y="29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900"/>
          </a:p>
        </p:txBody>
      </p:sp>
      <p:sp>
        <p:nvSpPr>
          <p:cNvPr id="20" name="Rectangle 58"/>
          <p:cNvSpPr>
            <a:spLocks noChangeArrowheads="1"/>
          </p:cNvSpPr>
          <p:nvPr userDrawn="1"/>
        </p:nvSpPr>
        <p:spPr bwMode="auto">
          <a:xfrm>
            <a:off x="1141910" y="4708382"/>
            <a:ext cx="2306144" cy="36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60950" rIns="0" bIns="60950">
            <a:spAutoFit/>
          </a:bodyPr>
          <a:lstStyle/>
          <a:p>
            <a:r>
              <a:rPr lang="en-US" sz="1600" b="0" i="0">
                <a:latin typeface="Avenir Next Medium" charset="0"/>
                <a:ea typeface="Avenir Next Medium" charset="0"/>
                <a:cs typeface="Avenir Next Medium" charset="0"/>
              </a:rPr>
              <a:t>PARC, a Xerox Company</a:t>
            </a:r>
          </a:p>
        </p:txBody>
      </p:sp>
      <p:sp>
        <p:nvSpPr>
          <p:cNvPr id="14" name="Freeform 185"/>
          <p:cNvSpPr>
            <a:spLocks noChangeArrowheads="1"/>
          </p:cNvSpPr>
          <p:nvPr userDrawn="1"/>
        </p:nvSpPr>
        <p:spPr bwMode="auto">
          <a:xfrm>
            <a:off x="631116" y="3864537"/>
            <a:ext cx="289794" cy="221457"/>
          </a:xfrm>
          <a:custGeom>
            <a:avLst/>
            <a:gdLst>
              <a:gd name="T0" fmla="*/ 509661 w 619"/>
              <a:gd name="T1" fmla="*/ 0 h 472"/>
              <a:gd name="T2" fmla="*/ 509661 w 619"/>
              <a:gd name="T3" fmla="*/ 0 h 472"/>
              <a:gd name="T4" fmla="*/ 68267 w 619"/>
              <a:gd name="T5" fmla="*/ 0 h 472"/>
              <a:gd name="T6" fmla="*/ 0 w 619"/>
              <a:gd name="T7" fmla="*/ 68485 h 472"/>
              <a:gd name="T8" fmla="*/ 0 w 619"/>
              <a:gd name="T9" fmla="*/ 372444 h 472"/>
              <a:gd name="T10" fmla="*/ 68267 w 619"/>
              <a:gd name="T11" fmla="*/ 441867 h 472"/>
              <a:gd name="T12" fmla="*/ 509661 w 619"/>
              <a:gd name="T13" fmla="*/ 441867 h 472"/>
              <a:gd name="T14" fmla="*/ 577928 w 619"/>
              <a:gd name="T15" fmla="*/ 372444 h 472"/>
              <a:gd name="T16" fmla="*/ 577928 w 619"/>
              <a:gd name="T17" fmla="*/ 68485 h 472"/>
              <a:gd name="T18" fmla="*/ 509661 w 619"/>
              <a:gd name="T19" fmla="*/ 0 h 472"/>
              <a:gd name="T20" fmla="*/ 522754 w 619"/>
              <a:gd name="T21" fmla="*/ 41278 h 472"/>
              <a:gd name="T22" fmla="*/ 522754 w 619"/>
              <a:gd name="T23" fmla="*/ 41278 h 472"/>
              <a:gd name="T24" fmla="*/ 288964 w 619"/>
              <a:gd name="T25" fmla="*/ 220464 h 472"/>
              <a:gd name="T26" fmla="*/ 55174 w 619"/>
              <a:gd name="T27" fmla="*/ 41278 h 472"/>
              <a:gd name="T28" fmla="*/ 522754 w 619"/>
              <a:gd name="T29" fmla="*/ 41278 h 472"/>
              <a:gd name="T30" fmla="*/ 27120 w 619"/>
              <a:gd name="T31" fmla="*/ 372444 h 472"/>
              <a:gd name="T32" fmla="*/ 27120 w 619"/>
              <a:gd name="T33" fmla="*/ 372444 h 472"/>
              <a:gd name="T34" fmla="*/ 27120 w 619"/>
              <a:gd name="T35" fmla="*/ 68485 h 472"/>
              <a:gd name="T36" fmla="*/ 192643 w 619"/>
              <a:gd name="T37" fmla="*/ 207330 h 472"/>
              <a:gd name="T38" fmla="*/ 27120 w 619"/>
              <a:gd name="T39" fmla="*/ 372444 h 472"/>
              <a:gd name="T40" fmla="*/ 55174 w 619"/>
              <a:gd name="T41" fmla="*/ 400588 h 472"/>
              <a:gd name="T42" fmla="*/ 55174 w 619"/>
              <a:gd name="T43" fmla="*/ 400588 h 472"/>
              <a:gd name="T44" fmla="*/ 220697 w 619"/>
              <a:gd name="T45" fmla="*/ 220464 h 472"/>
              <a:gd name="T46" fmla="*/ 288964 w 619"/>
              <a:gd name="T47" fmla="*/ 275815 h 472"/>
              <a:gd name="T48" fmla="*/ 344138 w 619"/>
              <a:gd name="T49" fmla="*/ 220464 h 472"/>
              <a:gd name="T50" fmla="*/ 522754 w 619"/>
              <a:gd name="T51" fmla="*/ 400588 h 472"/>
              <a:gd name="T52" fmla="*/ 55174 w 619"/>
              <a:gd name="T53" fmla="*/ 400588 h 472"/>
              <a:gd name="T54" fmla="*/ 550808 w 619"/>
              <a:gd name="T55" fmla="*/ 372444 h 472"/>
              <a:gd name="T56" fmla="*/ 550808 w 619"/>
              <a:gd name="T57" fmla="*/ 372444 h 472"/>
              <a:gd name="T58" fmla="*/ 550808 w 619"/>
              <a:gd name="T59" fmla="*/ 372444 h 472"/>
              <a:gd name="T60" fmla="*/ 385285 w 619"/>
              <a:gd name="T61" fmla="*/ 207330 h 472"/>
              <a:gd name="T62" fmla="*/ 550808 w 619"/>
              <a:gd name="T63" fmla="*/ 68485 h 472"/>
              <a:gd name="T64" fmla="*/ 550808 w 619"/>
              <a:gd name="T65" fmla="*/ 372444 h 4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19" h="472"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3"/>
                </a:cubicBezTo>
                <a:cubicBezTo>
                  <a:pt x="0" y="397"/>
                  <a:pt x="0" y="397"/>
                  <a:pt x="0" y="397"/>
                </a:cubicBezTo>
                <a:cubicBezTo>
                  <a:pt x="0" y="442"/>
                  <a:pt x="29" y="471"/>
                  <a:pt x="73" y="471"/>
                </a:cubicBezTo>
                <a:cubicBezTo>
                  <a:pt x="545" y="471"/>
                  <a:pt x="545" y="471"/>
                  <a:pt x="545" y="471"/>
                </a:cubicBezTo>
                <a:cubicBezTo>
                  <a:pt x="589" y="471"/>
                  <a:pt x="618" y="442"/>
                  <a:pt x="618" y="397"/>
                </a:cubicBezTo>
                <a:cubicBezTo>
                  <a:pt x="618" y="73"/>
                  <a:pt x="618" y="73"/>
                  <a:pt x="618" y="73"/>
                </a:cubicBezTo>
                <a:cubicBezTo>
                  <a:pt x="618" y="30"/>
                  <a:pt x="589" y="0"/>
                  <a:pt x="545" y="0"/>
                </a:cubicBezTo>
                <a:close/>
                <a:moveTo>
                  <a:pt x="559" y="44"/>
                </a:moveTo>
                <a:lnTo>
                  <a:pt x="559" y="44"/>
                </a:lnTo>
                <a:cubicBezTo>
                  <a:pt x="309" y="235"/>
                  <a:pt x="309" y="235"/>
                  <a:pt x="309" y="235"/>
                </a:cubicBezTo>
                <a:cubicBezTo>
                  <a:pt x="59" y="44"/>
                  <a:pt x="59" y="44"/>
                  <a:pt x="59" y="44"/>
                </a:cubicBezTo>
                <a:lnTo>
                  <a:pt x="559" y="44"/>
                </a:lnTo>
                <a:close/>
                <a:moveTo>
                  <a:pt x="29" y="397"/>
                </a:moveTo>
                <a:lnTo>
                  <a:pt x="29" y="397"/>
                </a:lnTo>
                <a:cubicBezTo>
                  <a:pt x="29" y="73"/>
                  <a:pt x="29" y="73"/>
                  <a:pt x="29" y="73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9" y="397"/>
                  <a:pt x="29" y="397"/>
                  <a:pt x="29" y="397"/>
                </a:cubicBezTo>
                <a:close/>
                <a:moveTo>
                  <a:pt x="59" y="427"/>
                </a:moveTo>
                <a:lnTo>
                  <a:pt x="59" y="427"/>
                </a:lnTo>
                <a:cubicBezTo>
                  <a:pt x="236" y="235"/>
                  <a:pt x="236" y="235"/>
                  <a:pt x="236" y="235"/>
                </a:cubicBezTo>
                <a:cubicBezTo>
                  <a:pt x="309" y="294"/>
                  <a:pt x="309" y="294"/>
                  <a:pt x="309" y="294"/>
                </a:cubicBezTo>
                <a:cubicBezTo>
                  <a:pt x="368" y="235"/>
                  <a:pt x="368" y="235"/>
                  <a:pt x="368" y="235"/>
                </a:cubicBezTo>
                <a:cubicBezTo>
                  <a:pt x="559" y="427"/>
                  <a:pt x="559" y="427"/>
                  <a:pt x="559" y="427"/>
                </a:cubicBezTo>
                <a:cubicBezTo>
                  <a:pt x="545" y="427"/>
                  <a:pt x="73" y="427"/>
                  <a:pt x="59" y="427"/>
                </a:cubicBezTo>
                <a:close/>
                <a:moveTo>
                  <a:pt x="589" y="397"/>
                </a:moveTo>
                <a:lnTo>
                  <a:pt x="589" y="397"/>
                </a:lnTo>
                <a:cubicBezTo>
                  <a:pt x="412" y="221"/>
                  <a:pt x="412" y="221"/>
                  <a:pt x="412" y="221"/>
                </a:cubicBezTo>
                <a:cubicBezTo>
                  <a:pt x="589" y="73"/>
                  <a:pt x="589" y="73"/>
                  <a:pt x="589" y="73"/>
                </a:cubicBezTo>
                <a:lnTo>
                  <a:pt x="589" y="39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16" tIns="22858" rIns="45716" bIns="22858" anchor="ctr"/>
          <a:lstStyle/>
          <a:p>
            <a:endParaRPr lang="en-US" sz="900"/>
          </a:p>
        </p:txBody>
      </p:sp>
      <p:sp>
        <p:nvSpPr>
          <p:cNvPr id="3" name="Rectangle 2"/>
          <p:cNvSpPr/>
          <p:nvPr userDrawn="1"/>
        </p:nvSpPr>
        <p:spPr>
          <a:xfrm>
            <a:off x="609600" y="6362700"/>
            <a:ext cx="402374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631116" y="2805359"/>
            <a:ext cx="4967420" cy="55399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3000" b="1" i="1">
                <a:solidFill>
                  <a:schemeClr val="tx2"/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THANK</a:t>
            </a:r>
            <a:r>
              <a:rPr lang="en-US" sz="3000" b="1" i="1" baseline="0">
                <a:solidFill>
                  <a:schemeClr val="tx2"/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 YOU</a:t>
            </a:r>
            <a:endParaRPr lang="en-US" sz="3000" b="1" i="1">
              <a:solidFill>
                <a:schemeClr val="tx2"/>
              </a:solidFill>
              <a:latin typeface="Avenir Next Demi Bold" charset="0"/>
              <a:ea typeface="Avenir Next Demi Bold" charset="0"/>
              <a:cs typeface="Avenir Next Demi Bold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141862" y="3637774"/>
            <a:ext cx="3500437" cy="424713"/>
          </a:xfrm>
        </p:spPr>
        <p:txBody>
          <a:bodyPr wrap="square" tIns="0" bIns="0" anchor="b" anchorCtr="0">
            <a:noAutofit/>
          </a:bodyPr>
          <a:lstStyle>
            <a:lvl1pPr marL="0" indent="0">
              <a:buNone/>
              <a:defRPr b="0" i="0" baseline="0">
                <a:latin typeface="Avenir Next Medium" charset="0"/>
                <a:ea typeface="Avenir Next Medium" charset="0"/>
                <a:cs typeface="Avenir Next Medium" charset="0"/>
              </a:defRPr>
            </a:lvl1pPr>
            <a:lvl2pPr marL="457109" indent="0">
              <a:buNone/>
              <a:defRPr/>
            </a:lvl2pPr>
            <a:lvl3pPr marL="914217" indent="0">
              <a:buNone/>
              <a:defRPr/>
            </a:lvl3pPr>
            <a:lvl4pPr marL="1371326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/>
              <a:t>Presenter or Group 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141862" y="4065323"/>
            <a:ext cx="3500437" cy="3204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0" i="0" baseline="0">
                <a:latin typeface="Avenir Next" charset="0"/>
                <a:ea typeface="Avenir Next" charset="0"/>
                <a:cs typeface="Avenir Next" charset="0"/>
              </a:defRPr>
            </a:lvl1pPr>
            <a:lvl2pPr marL="457109" indent="0">
              <a:buNone/>
              <a:defRPr/>
            </a:lvl2pPr>
            <a:lvl3pPr marL="914217" indent="0">
              <a:buNone/>
              <a:defRPr/>
            </a:lvl3pPr>
            <a:lvl4pPr marL="1371326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err="1"/>
              <a:t>name@email.com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974865" y="3076687"/>
            <a:ext cx="262367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>
          <a:xfrm>
            <a:off x="647788" y="6492875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/>
              <a:t>© 2020 PARC All </a:t>
            </a:r>
            <a:r>
              <a:rPr lang="de-DE" err="1"/>
              <a:t>Rights</a:t>
            </a:r>
            <a:r>
              <a:rPr lang="de-DE"/>
              <a:t> </a:t>
            </a:r>
            <a:r>
              <a:rPr lang="de-DE" err="1"/>
              <a:t>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15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- w/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815272" cy="6857999"/>
          </a:xfrm>
          <a:prstGeom prst="rect">
            <a:avLst/>
          </a:prstGeom>
        </p:spPr>
      </p:pic>
      <p:sp>
        <p:nvSpPr>
          <p:cNvPr id="8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5231731" y="2923942"/>
            <a:ext cx="6328892" cy="553998"/>
          </a:xfrm>
          <a:noFill/>
        </p:spPr>
        <p:txBody>
          <a:bodyPr lIns="0" tIns="0" bIns="0" anchor="b" anchorCtr="0">
            <a:spAutoFit/>
          </a:bodyPr>
          <a:lstStyle>
            <a:lvl1pPr marL="0" indent="0">
              <a:lnSpc>
                <a:spcPct val="100000"/>
              </a:lnSpc>
              <a:buFont typeface="Wingdings" charset="2"/>
              <a:buNone/>
              <a:defRPr sz="3600" b="1" i="0" baseline="0">
                <a:solidFill>
                  <a:schemeClr val="tx2"/>
                </a:solidFill>
                <a:latin typeface="Avenir Next Demi Bold" charset="0"/>
                <a:ea typeface="Avenir Next Demi Bold" charset="0"/>
                <a:cs typeface="Avenir Next Demi Bold" charset="0"/>
              </a:defRPr>
            </a:lvl1pPr>
            <a:lvl2pPr>
              <a:defRPr sz="4800" b="1" i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defRPr>
            </a:lvl2pPr>
            <a:lvl3pPr>
              <a:defRPr sz="4800" b="1" i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defRPr>
            </a:lvl3pPr>
            <a:lvl4pPr>
              <a:defRPr sz="4800" b="1" i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defRPr>
            </a:lvl4pPr>
            <a:lvl5pPr>
              <a:defRPr sz="4800" b="1" i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defRPr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231731" y="4770133"/>
            <a:ext cx="6328892" cy="455473"/>
          </a:xfrm>
          <a:noFill/>
        </p:spPr>
        <p:txBody>
          <a:bodyPr lIns="0">
            <a:spAutoFit/>
          </a:bodyPr>
          <a:lstStyle>
            <a:lvl1pPr marL="0" indent="0">
              <a:buNone/>
              <a:defRPr sz="1600" b="0" i="1" baseline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31731" y="3477939"/>
            <a:ext cx="6328892" cy="523184"/>
          </a:xfrm>
          <a:noFill/>
        </p:spPr>
        <p:txBody>
          <a:bodyPr lIns="0">
            <a:spAutoFit/>
          </a:bodyPr>
          <a:lstStyle>
            <a:lvl1pPr marL="0" indent="0">
              <a:buNone/>
              <a:defRPr sz="2000" b="0" i="1" baseline="0">
                <a:solidFill>
                  <a:schemeClr val="tx1"/>
                </a:solidFill>
                <a:latin typeface="Avenir Next Medium" charset="0"/>
                <a:ea typeface="Avenir Next Medium" charset="0"/>
                <a:cs typeface="Avenir Next Medium" charset="0"/>
              </a:defRPr>
            </a:lvl1pPr>
          </a:lstStyle>
          <a:p>
            <a:pPr lvl="0"/>
            <a:r>
              <a:rPr lang="en-US"/>
              <a:t>(Subtitle)</a:t>
            </a:r>
          </a:p>
        </p:txBody>
      </p:sp>
      <p:pic>
        <p:nvPicPr>
          <p:cNvPr id="19" name="Picture 18" descr="parcxerox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1731" y="471812"/>
            <a:ext cx="1593190" cy="70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0444578" y="6150078"/>
            <a:ext cx="1253940" cy="707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sp>
        <p:nvSpPr>
          <p:cNvPr id="11" name="Rectangle 10"/>
          <p:cNvSpPr/>
          <p:nvPr userDrawn="1"/>
        </p:nvSpPr>
        <p:spPr>
          <a:xfrm>
            <a:off x="5231731" y="-1"/>
            <a:ext cx="914006" cy="106092"/>
          </a:xfrm>
          <a:prstGeom prst="rect">
            <a:avLst/>
          </a:prstGeom>
          <a:solidFill>
            <a:srgbClr val="FBA9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Rectangle 3"/>
          <p:cNvSpPr/>
          <p:nvPr userDrawn="1"/>
        </p:nvSpPr>
        <p:spPr>
          <a:xfrm>
            <a:off x="5923128" y="6277970"/>
            <a:ext cx="436729" cy="580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5231731" y="6492875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r>
              <a:rPr lang="de-DE"/>
              <a:t>© 2020 PARC All </a:t>
            </a:r>
            <a:r>
              <a:rPr lang="de-DE" err="1"/>
              <a:t>Rights</a:t>
            </a:r>
            <a:r>
              <a:rPr lang="de-DE"/>
              <a:t> </a:t>
            </a:r>
            <a:r>
              <a:rPr lang="de-DE" err="1"/>
              <a:t>Reserved</a:t>
            </a:r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231731" y="6445944"/>
            <a:ext cx="632889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759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04B58-D1DB-9D44-8224-146B490D1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E8475-AD55-E240-AA38-C6B3BE295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97AB6-2733-DC4D-AD2C-EDBF1E6A5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51AC-5E2C-BF44-AE96-261EE889EFA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4FE13-13C7-814F-B8F5-28FE96724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0588" y="649287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8D1B8-3CC8-154B-90EB-037FCB575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10EA-2F93-0441-A265-F9507EBC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44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6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5927543" y="6553747"/>
            <a:ext cx="336915" cy="246203"/>
          </a:xfrm>
          <a:prstGeom prst="rect">
            <a:avLst/>
          </a:prstGeom>
          <a:solidFill>
            <a:schemeClr val="bg1"/>
          </a:solidFill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000" b="0" i="1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pPr algn="ctr"/>
              <a:t>‹#›</a:t>
            </a:fld>
            <a:endParaRPr lang="id-ID" sz="1000" b="0" i="1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0588" y="303575"/>
            <a:ext cx="10826458" cy="583200"/>
          </a:xfrm>
          <a:prstGeom prst="rect">
            <a:avLst/>
          </a:prstGeom>
        </p:spPr>
        <p:txBody>
          <a:bodyPr vert="horz" wrap="square" lIns="0" tIns="91422" rIns="0" bIns="91422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589" y="1328469"/>
            <a:ext cx="10826458" cy="2250836"/>
          </a:xfrm>
          <a:prstGeom prst="rect">
            <a:avLst/>
          </a:prstGeom>
        </p:spPr>
        <p:txBody>
          <a:bodyPr vert="horz" lIns="0" tIns="91422" rIns="0" bIns="91422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parcxerox_rgb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6187" y="6389510"/>
            <a:ext cx="730860" cy="32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630589" y="-1"/>
            <a:ext cx="914006" cy="106092"/>
          </a:xfrm>
          <a:prstGeom prst="rect">
            <a:avLst/>
          </a:prstGeom>
          <a:solidFill>
            <a:srgbClr val="FBA9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30588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© 2020 PARC All </a:t>
            </a:r>
            <a:r>
              <a:rPr lang="de-DE" err="1"/>
              <a:t>Rights</a:t>
            </a:r>
            <a:r>
              <a:rPr lang="de-DE"/>
              <a:t> </a:t>
            </a:r>
            <a:r>
              <a:rPr lang="de-DE" err="1"/>
              <a:t>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787" r:id="rId2"/>
    <p:sldLayoutId id="2147483790" r:id="rId3"/>
    <p:sldLayoutId id="2147483789" r:id="rId4"/>
    <p:sldLayoutId id="2147483792" r:id="rId5"/>
    <p:sldLayoutId id="2147483809" r:id="rId6"/>
    <p:sldLayoutId id="2147483810" r:id="rId7"/>
    <p:sldLayoutId id="2147483812" r:id="rId8"/>
  </p:sldLayoutIdLst>
  <p:hf sldNum="0" hd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2800" b="0" i="0" kern="1200">
          <a:solidFill>
            <a:schemeClr val="tx2"/>
          </a:solidFill>
          <a:latin typeface="Avenir Next Medium" charset="0"/>
          <a:ea typeface="Avenir Next Medium" charset="0"/>
          <a:cs typeface="Avenir Next Medium" charset="0"/>
        </a:defRPr>
      </a:lvl1pPr>
    </p:titleStyle>
    <p:bodyStyle>
      <a:lvl1pPr marL="228600" indent="457200" algn="l" defTabSz="914217" rtl="0" eaLnBrk="1" latinLnBrk="0" hangingPunct="1">
        <a:lnSpc>
          <a:spcPct val="120000"/>
        </a:lnSpc>
        <a:spcBef>
          <a:spcPts val="1000"/>
        </a:spcBef>
        <a:buClr>
          <a:srgbClr val="FBA919"/>
        </a:buClr>
        <a:buFont typeface="Wingdings" charset="2"/>
        <a:buChar char="§"/>
        <a:defRPr lang="en-US" sz="2400" b="0" i="0" kern="1200" dirty="0" smtClean="0">
          <a:solidFill>
            <a:schemeClr val="tx1"/>
          </a:solidFill>
          <a:effectLst/>
          <a:latin typeface="Avenir Next" charset="0"/>
          <a:ea typeface="Avenir Next" charset="0"/>
          <a:cs typeface="Avenir Next" charset="0"/>
        </a:defRPr>
      </a:lvl1pPr>
      <a:lvl2pPr marL="1097280" indent="-457200" algn="l" defTabSz="914217" rtl="0" eaLnBrk="1" latinLnBrk="0" hangingPunct="1">
        <a:lnSpc>
          <a:spcPct val="120000"/>
        </a:lnSpc>
        <a:spcBef>
          <a:spcPts val="500"/>
        </a:spcBef>
        <a:buClr>
          <a:srgbClr val="FBA919"/>
        </a:buClr>
        <a:buFont typeface="LucidaGrande" charset="0"/>
        <a:buChar char="□"/>
        <a:defRPr lang="en-US" sz="2000" b="0" i="0" kern="1200" dirty="0" smtClean="0">
          <a:solidFill>
            <a:schemeClr val="tx1"/>
          </a:solidFill>
          <a:effectLst/>
          <a:latin typeface="Avenir Next" charset="0"/>
          <a:ea typeface="Avenir Next" charset="0"/>
          <a:cs typeface="Avenir Next" charset="0"/>
        </a:defRPr>
      </a:lvl2pPr>
      <a:lvl3pPr marL="1554480" indent="-457200" algn="l" defTabSz="914217" rtl="0" eaLnBrk="1" latinLnBrk="0" hangingPunct="1">
        <a:lnSpc>
          <a:spcPct val="120000"/>
        </a:lnSpc>
        <a:spcBef>
          <a:spcPts val="500"/>
        </a:spcBef>
        <a:buClr>
          <a:srgbClr val="FBA919"/>
        </a:buClr>
        <a:buFont typeface="LucidaGrande" charset="0"/>
        <a:buChar char="□"/>
        <a:defRPr lang="en-US" sz="1800" b="0" i="0" kern="1200" dirty="0" smtClean="0">
          <a:solidFill>
            <a:schemeClr val="tx1"/>
          </a:solidFill>
          <a:effectLst/>
          <a:latin typeface="Avenir Next" charset="0"/>
          <a:ea typeface="Avenir Next" charset="0"/>
          <a:cs typeface="Avenir Next" charset="0"/>
        </a:defRPr>
      </a:lvl3pPr>
      <a:lvl4pPr marL="2011680" indent="-457200" algn="l" defTabSz="914217" rtl="0" eaLnBrk="1" latinLnBrk="0" hangingPunct="1">
        <a:lnSpc>
          <a:spcPct val="120000"/>
        </a:lnSpc>
        <a:spcBef>
          <a:spcPts val="500"/>
        </a:spcBef>
        <a:buClr>
          <a:srgbClr val="FBA919"/>
        </a:buClr>
        <a:buFont typeface="LucidaGrande" charset="0"/>
        <a:buChar char="□"/>
        <a:defRPr lang="en-US" sz="1800" b="0" i="0" kern="1200" dirty="0" smtClean="0">
          <a:solidFill>
            <a:schemeClr val="tx1"/>
          </a:solidFill>
          <a:effectLst/>
          <a:latin typeface="Avenir Next" charset="0"/>
          <a:ea typeface="Avenir Next" charset="0"/>
          <a:cs typeface="Avenir Next" charset="0"/>
        </a:defRPr>
      </a:lvl4pPr>
      <a:lvl5pPr marL="2468880" indent="-457200" algn="l" defTabSz="914217" rtl="0" eaLnBrk="1" latinLnBrk="0" hangingPunct="1">
        <a:lnSpc>
          <a:spcPct val="120000"/>
        </a:lnSpc>
        <a:spcBef>
          <a:spcPts val="500"/>
        </a:spcBef>
        <a:buClr>
          <a:srgbClr val="FBA919"/>
        </a:buClr>
        <a:buFont typeface="LucidaGrande" charset="0"/>
        <a:buChar char="□"/>
        <a:defRPr lang="en-US" sz="1800" b="0" i="0" kern="1200" dirty="0">
          <a:solidFill>
            <a:schemeClr val="tx1"/>
          </a:solidFill>
          <a:effectLst/>
          <a:latin typeface="Avenir Next" charset="0"/>
          <a:ea typeface="Avenir Next" charset="0"/>
          <a:cs typeface="Avenir Next" charset="0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EAA43A-0283-6E43-B025-272199C3C1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31731" y="1975798"/>
            <a:ext cx="6328892" cy="150214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>
                <a:latin typeface="Avenir Next Demi Bold"/>
              </a:rPr>
              <a:t>HYDRA</a:t>
            </a:r>
            <a:endParaRPr lang="en-US" sz="2800" b="0" dirty="0"/>
          </a:p>
          <a:p>
            <a:pPr>
              <a:lnSpc>
                <a:spcPct val="120000"/>
              </a:lnSpc>
            </a:pPr>
            <a:r>
              <a:rPr lang="en-US" sz="2400" b="0" dirty="0">
                <a:latin typeface="Avenir Next Demi Bold"/>
              </a:rPr>
              <a:t>Hypothesis-Guided Model Revision over Multiple Aligned Representations</a:t>
            </a:r>
            <a:endParaRPr lang="en-US" sz="2400" b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029F02-BFA6-5E49-BE7C-E47AE8A7E4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31731" y="4770133"/>
            <a:ext cx="6503325" cy="2026929"/>
          </a:xfrm>
        </p:spPr>
        <p:txBody>
          <a:bodyPr vert="horz" wrap="square" lIns="0" tIns="91422" rIns="0" bIns="91422" rtlCol="0" anchor="t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venir Next"/>
              </a:rPr>
              <a:t>Shiwali Mohan, Wiktor Piotrowski, Roni Stern, Jacob Le, Alexandre Perez, </a:t>
            </a:r>
            <a:r>
              <a:rPr lang="en-US" err="1">
                <a:solidFill>
                  <a:srgbClr val="000000"/>
                </a:solidFill>
                <a:latin typeface="Avenir Next"/>
              </a:rPr>
              <a:t>Sookyung</a:t>
            </a:r>
            <a:r>
              <a:rPr lang="en-US" dirty="0">
                <a:solidFill>
                  <a:srgbClr val="000000"/>
                </a:solidFill>
                <a:latin typeface="Avenir Next"/>
              </a:rPr>
              <a:t> Kim, Johan de Kleer,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venir Next"/>
              </a:rPr>
              <a:t>Matt Klenk</a:t>
            </a:r>
            <a:endParaRPr lang="en-US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>
                <a:solidFill>
                  <a:srgbClr val="000000"/>
                </a:solidFill>
                <a:latin typeface="Avenir Next"/>
              </a:rPr>
              <a:t>Eric Eaton, Jorge Mendez, Meghna Gummadi (UPenn)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i="0">
                <a:latin typeface="Avenir Next"/>
              </a:rPr>
              <a:t>AI Birds Competition – Novelty Track, IJCAI 2021</a:t>
            </a:r>
            <a:endParaRPr lang="en-US" i="0"/>
          </a:p>
        </p:txBody>
      </p:sp>
    </p:spTree>
    <p:extLst>
      <p:ext uri="{BB962C8B-B14F-4D97-AF65-F5344CB8AC3E}">
        <p14:creationId xmlns:p14="http://schemas.microsoft.com/office/powerpoint/2010/main" val="3747700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B8E0C-9985-EE43-BE14-84E79A51A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venir Next Medium"/>
              </a:rPr>
              <a:t>Our Approach - HYDRA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FA75C-82FD-ED47-86A3-A620ECE4B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589" y="1328469"/>
            <a:ext cx="10826458" cy="5366241"/>
          </a:xfrm>
        </p:spPr>
        <p:txBody>
          <a:bodyPr vert="horz" lIns="0" tIns="91422" rIns="0" bIns="91422" rtlCol="0" anchor="t">
            <a:spAutoFit/>
          </a:bodyPr>
          <a:lstStyle/>
          <a:p>
            <a:r>
              <a:rPr lang="en-US" b="1" dirty="0">
                <a:latin typeface="Avenir Next"/>
              </a:rPr>
              <a:t>Hypothesis-Guided Model Revision over Multiple Aligned Representations</a:t>
            </a:r>
          </a:p>
          <a:p>
            <a:pPr>
              <a:buFont typeface="Wingdings" charset="2"/>
              <a:buChar char="§"/>
            </a:pPr>
            <a:endParaRPr lang="en-US" b="1" dirty="0">
              <a:latin typeface="Avenir Next"/>
            </a:endParaRPr>
          </a:p>
          <a:p>
            <a:pPr>
              <a:buFont typeface="Wingdings" charset="0"/>
              <a:buChar char="§"/>
            </a:pPr>
            <a:r>
              <a:rPr lang="en-US" dirty="0">
                <a:latin typeface="Avenir Next"/>
              </a:rPr>
              <a:t>Model-based novelty response method combining </a:t>
            </a:r>
            <a:r>
              <a:rPr lang="en-US" b="1" dirty="0">
                <a:latin typeface="Avenir Next"/>
              </a:rPr>
              <a:t>Learning</a:t>
            </a:r>
            <a:r>
              <a:rPr lang="en-US" dirty="0">
                <a:latin typeface="Avenir Next"/>
              </a:rPr>
              <a:t>, </a:t>
            </a:r>
            <a:r>
              <a:rPr lang="en-US" b="1" dirty="0">
                <a:latin typeface="Avenir Next"/>
              </a:rPr>
              <a:t>Planning</a:t>
            </a:r>
            <a:r>
              <a:rPr lang="en-US" dirty="0">
                <a:latin typeface="Avenir Next"/>
              </a:rPr>
              <a:t>, </a:t>
            </a:r>
            <a:r>
              <a:rPr lang="en-US" b="1" dirty="0">
                <a:latin typeface="Avenir Next"/>
              </a:rPr>
              <a:t>Model-based Diagnosis, </a:t>
            </a:r>
            <a:r>
              <a:rPr lang="en-US" dirty="0">
                <a:latin typeface="Avenir Next"/>
              </a:rPr>
              <a:t>and </a:t>
            </a:r>
            <a:r>
              <a:rPr lang="en-US" b="1" dirty="0">
                <a:latin typeface="Avenir Next"/>
              </a:rPr>
              <a:t>Model Revision</a:t>
            </a:r>
            <a:r>
              <a:rPr lang="en-US" dirty="0">
                <a:latin typeface="Avenir Next"/>
              </a:rPr>
              <a:t>.</a:t>
            </a:r>
          </a:p>
          <a:p>
            <a:pPr lvl="1"/>
            <a:r>
              <a:rPr lang="en-US" b="1" dirty="0">
                <a:latin typeface="Avenir Next"/>
              </a:rPr>
              <a:t>Learning </a:t>
            </a:r>
            <a:r>
              <a:rPr lang="en-US">
                <a:latin typeface="Avenir Next"/>
              </a:rPr>
              <a:t>allows for detecting novel objects/conditions and predicting outcomes of actions.</a:t>
            </a:r>
          </a:p>
          <a:p>
            <a:pPr lvl="1"/>
            <a:r>
              <a:rPr lang="en-US" b="1" dirty="0">
                <a:latin typeface="Avenir Next"/>
              </a:rPr>
              <a:t>Planning </a:t>
            </a:r>
            <a:r>
              <a:rPr lang="en-US">
                <a:latin typeface="Avenir Next"/>
              </a:rPr>
              <a:t>provides a rich, extensible model of the world and its dynamics, and a method for solving Angry Birds levels.</a:t>
            </a:r>
            <a:endParaRPr lang="en-US"/>
          </a:p>
          <a:p>
            <a:pPr lvl="1"/>
            <a:r>
              <a:rPr lang="en-US" b="1">
                <a:latin typeface="Avenir Next"/>
              </a:rPr>
              <a:t>Model-based Diagnosis &amp; Model Revision </a:t>
            </a:r>
            <a:r>
              <a:rPr lang="en-US" dirty="0">
                <a:latin typeface="Avenir Next"/>
              </a:rPr>
              <a:t>enables rapid adaptation to novelty and identifying the root cause of model discrepancies.</a:t>
            </a:r>
          </a:p>
          <a:p>
            <a:pPr>
              <a:buFont typeface="Wingdings" charset="0"/>
            </a:pP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94326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1D40C-DF60-B544-9DE3-4E5A221D5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Medium"/>
              </a:rPr>
              <a:t>HYDRA Architecture Overview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DE881-A926-FA45-99B0-A33B9C931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2020 PARC All </a:t>
            </a:r>
            <a:r>
              <a:rPr lang="de-DE" err="1"/>
              <a:t>Rights</a:t>
            </a:r>
            <a:r>
              <a:rPr lang="de-DE"/>
              <a:t> </a:t>
            </a:r>
            <a:r>
              <a:rPr lang="de-DE" err="1"/>
              <a:t>Reserved</a:t>
            </a:r>
            <a:endParaRPr lang="en-US"/>
          </a:p>
        </p:txBody>
      </p:sp>
      <p:pic>
        <p:nvPicPr>
          <p:cNvPr id="6" name="Picture 6" descr="A picture containing timeline&#10;&#10;Description automatically generated">
            <a:extLst>
              <a:ext uri="{FF2B5EF4-FFF2-40B4-BE49-F238E27FC236}">
                <a16:creationId xmlns:a16="http://schemas.microsoft.com/office/drawing/2014/main" id="{3A0945A4-49D7-47CB-841D-070893E9D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53" y="1152177"/>
            <a:ext cx="10636369" cy="50856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D7F1B3-A629-41F7-A76F-DD655AB8819A}"/>
              </a:ext>
            </a:extLst>
          </p:cNvPr>
          <p:cNvSpPr txBox="1"/>
          <p:nvPr/>
        </p:nvSpPr>
        <p:spPr>
          <a:xfrm>
            <a:off x="975014" y="3693968"/>
            <a:ext cx="1530927" cy="30777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Angry Birds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48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B8E0C-9985-EE43-BE14-84E79A51A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Medium"/>
              </a:rPr>
              <a:t>AI Planning for Angry Birds</a:t>
            </a:r>
            <a:endParaRPr lang="en-US" dirty="0"/>
          </a:p>
        </p:txBody>
      </p:sp>
      <p:pic>
        <p:nvPicPr>
          <p:cNvPr id="6" name="Picture1">
            <a:extLst>
              <a:ext uri="{FF2B5EF4-FFF2-40B4-BE49-F238E27FC236}">
                <a16:creationId xmlns:a16="http://schemas.microsoft.com/office/drawing/2014/main" id="{6D051E6B-58BB-4E6C-AF95-46831B67D5A0}"/>
              </a:ext>
            </a:extLst>
          </p:cNvPr>
          <p:cNvPic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xmlns:lc="http://schemas.openxmlformats.org/drawingml/2006/lockedCanvas" val="SMDATA_18_HLnHYB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g+W4H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LUmAADmGwAAwz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7660353" y="170989"/>
            <a:ext cx="4424333" cy="349180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2">
            <a:extLst>
              <a:ext uri="{FF2B5EF4-FFF2-40B4-BE49-F238E27FC236}">
                <a16:creationId xmlns:a16="http://schemas.microsoft.com/office/drawing/2014/main" id="{7CD478B6-92FF-450D-95E8-BC8EC70B2272}"/>
              </a:ext>
            </a:extLst>
          </p:cNvPr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xmlns:lc="http://schemas.openxmlformats.org/drawingml/2006/lockedCanvas" val="SMDATA_18_HLnHY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QANUH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I5AAB7HAAAj0kAAMwo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997305" y="3469467"/>
            <a:ext cx="3752562" cy="279879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F9A2A5-3C1B-4C49-9373-F8008295B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49" y="1345787"/>
            <a:ext cx="7284887" cy="3999392"/>
          </a:xfrm>
        </p:spPr>
        <p:txBody>
          <a:bodyPr vert="horz" wrap="square" lIns="0" tIns="91422" rIns="0" bIns="91422" rtlCol="0" anchor="t">
            <a:spAutoFit/>
          </a:bodyPr>
          <a:lstStyle/>
          <a:p>
            <a:pPr>
              <a:buFont typeface="Wingdings"/>
            </a:pPr>
            <a:r>
              <a:rPr lang="en-US" sz="1800" b="1" dirty="0">
                <a:latin typeface="Avenir Next"/>
              </a:rPr>
              <a:t>AI Planning</a:t>
            </a:r>
            <a:r>
              <a:rPr lang="en-US" sz="1800" dirty="0">
                <a:latin typeface="Avenir Next"/>
              </a:rPr>
              <a:t> is the central component of HYDRA, tasked with both </a:t>
            </a:r>
            <a:r>
              <a:rPr lang="en-US" sz="1800" b="1" dirty="0">
                <a:latin typeface="Avenir Next"/>
              </a:rPr>
              <a:t>modelling</a:t>
            </a:r>
            <a:r>
              <a:rPr lang="en-US" sz="1800" dirty="0">
                <a:latin typeface="Avenir Next"/>
              </a:rPr>
              <a:t> and </a:t>
            </a:r>
            <a:r>
              <a:rPr lang="en-US" sz="1800" b="1" dirty="0">
                <a:latin typeface="Avenir Next"/>
              </a:rPr>
              <a:t>solving </a:t>
            </a:r>
            <a:r>
              <a:rPr lang="en-US" sz="1800" dirty="0">
                <a:latin typeface="Avenir Next"/>
              </a:rPr>
              <a:t>Angry Birds levels.</a:t>
            </a:r>
          </a:p>
          <a:p>
            <a:pPr>
              <a:buFont typeface="Wingdings"/>
            </a:pPr>
            <a:r>
              <a:rPr lang="en-US" sz="1800" b="1" dirty="0">
                <a:latin typeface="Avenir Next"/>
              </a:rPr>
              <a:t>PDDL+</a:t>
            </a:r>
            <a:r>
              <a:rPr lang="en-US" sz="1800" dirty="0">
                <a:latin typeface="Avenir Next"/>
              </a:rPr>
              <a:t> is a feature-rich compositional modelling language that expresses the </a:t>
            </a:r>
            <a:r>
              <a:rPr lang="en-US" sz="1800" b="1" dirty="0">
                <a:latin typeface="Avenir Next"/>
              </a:rPr>
              <a:t>structure &amp;</a:t>
            </a:r>
            <a:r>
              <a:rPr lang="en-US" sz="1800" dirty="0">
                <a:latin typeface="Avenir Next"/>
              </a:rPr>
              <a:t> </a:t>
            </a:r>
            <a:r>
              <a:rPr lang="en-US" sz="1800" b="1" dirty="0">
                <a:latin typeface="Avenir Next"/>
              </a:rPr>
              <a:t>dynamics </a:t>
            </a:r>
            <a:r>
              <a:rPr lang="en-US" sz="1800" dirty="0">
                <a:latin typeface="Avenir Next"/>
              </a:rPr>
              <a:t>of discrete-continuous environments with exogenous activity.</a:t>
            </a:r>
            <a:endParaRPr lang="en-US" sz="1800"/>
          </a:p>
          <a:p>
            <a:pPr>
              <a:buFont typeface="Wingdings"/>
            </a:pPr>
            <a:r>
              <a:rPr lang="en-US" sz="1800" dirty="0">
                <a:latin typeface="Avenir Next"/>
              </a:rPr>
              <a:t>Capable of capturing crucial aspects of the game environment, without </a:t>
            </a:r>
            <a:r>
              <a:rPr lang="en-US" sz="1800">
                <a:latin typeface="Avenir Next"/>
              </a:rPr>
              <a:t>supplemental external components/functions.</a:t>
            </a:r>
            <a:endParaRPr lang="en-US" sz="1800"/>
          </a:p>
          <a:p>
            <a:pPr>
              <a:buFont typeface="Wingdings"/>
            </a:pPr>
            <a:r>
              <a:rPr lang="en-US" sz="1800" dirty="0">
                <a:latin typeface="Avenir Next"/>
              </a:rPr>
              <a:t>Provides a theory of novelty via changes in the PDDL+ model of the </a:t>
            </a:r>
            <a:r>
              <a:rPr lang="en-US" sz="1800">
                <a:latin typeface="Avenir Next"/>
              </a:rPr>
              <a:t>environment (most novelties change only a small subset of the model).</a:t>
            </a:r>
            <a:endParaRPr lang="en-US" sz="1800"/>
          </a:p>
          <a:p>
            <a:pPr>
              <a:buFont typeface="Wingdings"/>
            </a:pPr>
            <a:r>
              <a:rPr lang="en-US" sz="1800">
                <a:latin typeface="Avenir Next"/>
              </a:rPr>
              <a:t>Solved by an off-the-shelf PDDL+ planner (UPMurphi/Nyx).</a:t>
            </a:r>
          </a:p>
        </p:txBody>
      </p:sp>
    </p:spTree>
    <p:extLst>
      <p:ext uri="{BB962C8B-B14F-4D97-AF65-F5344CB8AC3E}">
        <p14:creationId xmlns:p14="http://schemas.microsoft.com/office/powerpoint/2010/main" val="2154314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B8E0C-9985-EE43-BE14-84E79A51A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Medium"/>
              </a:rPr>
              <a:t>Novelty Detection &amp; Localization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F9A2A5-3C1B-4C49-9373-F8008295B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49" y="1345787"/>
            <a:ext cx="9201092" cy="1865554"/>
          </a:xfrm>
        </p:spPr>
        <p:txBody>
          <a:bodyPr vert="horz" wrap="square" lIns="0" tIns="91422" rIns="0" bIns="91422" rtlCol="0" anchor="t">
            <a:spAutoFit/>
          </a:bodyPr>
          <a:lstStyle/>
          <a:p>
            <a:pPr>
              <a:buFont typeface="Wingdings"/>
            </a:pPr>
            <a:r>
              <a:rPr lang="en-US" sz="1800">
                <a:latin typeface="Avenir Next"/>
              </a:rPr>
              <a:t>Future State Prediction (trained CNN).</a:t>
            </a:r>
            <a:endParaRPr lang="en-US" sz="1800"/>
          </a:p>
          <a:p>
            <a:pPr>
              <a:buFont typeface="Wingdings"/>
            </a:pPr>
            <a:r>
              <a:rPr lang="en-US" sz="1800">
                <a:latin typeface="Avenir Next"/>
              </a:rPr>
              <a:t>Visual Information (i.e. novel-looking unclassified objects).</a:t>
            </a:r>
          </a:p>
          <a:p>
            <a:pPr>
              <a:buFont typeface="Wingdings"/>
            </a:pPr>
            <a:r>
              <a:rPr lang="en-US" sz="1800">
                <a:latin typeface="Avenir Next"/>
              </a:rPr>
              <a:t>Performance on previous levels.</a:t>
            </a:r>
          </a:p>
          <a:p>
            <a:pPr>
              <a:buFont typeface="Wingdings"/>
            </a:pPr>
            <a:r>
              <a:rPr lang="en-US" sz="1800">
                <a:latin typeface="Avenir Next"/>
              </a:rPr>
              <a:t>Consistency of Observations vs Expectation.</a:t>
            </a:r>
            <a:endParaRPr lang="en-US" sz="1800"/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F84972B-2626-4B1C-BE1F-4DDDA80A4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24" t="60283" r="3361" b="2983"/>
          <a:stretch/>
        </p:blipFill>
        <p:spPr>
          <a:xfrm>
            <a:off x="6309302" y="3218395"/>
            <a:ext cx="4177272" cy="3173290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08D5C19A-5EF7-4EB6-802F-A482C7317C75}"/>
              </a:ext>
            </a:extLst>
          </p:cNvPr>
          <p:cNvSpPr txBox="1"/>
          <p:nvPr/>
        </p:nvSpPr>
        <p:spPr>
          <a:xfrm>
            <a:off x="6950075" y="6334542"/>
            <a:ext cx="3128242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Bird trajectories: </a:t>
            </a:r>
            <a:r>
              <a:rPr lang="en-US" sz="1200">
                <a:solidFill>
                  <a:srgbClr val="FF0000"/>
                </a:solidFill>
              </a:rPr>
              <a:t>observed</a:t>
            </a:r>
            <a:r>
              <a:rPr lang="en-US" sz="1200"/>
              <a:t>, </a:t>
            </a:r>
            <a:r>
              <a:rPr lang="en-US" sz="1200">
                <a:solidFill>
                  <a:srgbClr val="0070C0"/>
                </a:solidFill>
              </a:rPr>
              <a:t>simulated</a:t>
            </a:r>
          </a:p>
        </p:txBody>
      </p:sp>
      <p:pic>
        <p:nvPicPr>
          <p:cNvPr id="5" name="Picture 10" descr="A screenshot of a video game&#10;&#10;Description automatically generated">
            <a:extLst>
              <a:ext uri="{FF2B5EF4-FFF2-40B4-BE49-F238E27FC236}">
                <a16:creationId xmlns:a16="http://schemas.microsoft.com/office/drawing/2014/main" id="{CDFB6FD7-91A1-4BE8-A7A4-874D33196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991" y="3548211"/>
            <a:ext cx="4804063" cy="273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57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3F107-AF64-4889-84D1-D0EB3F1C4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588" y="303575"/>
            <a:ext cx="11302708" cy="517028"/>
          </a:xfrm>
        </p:spPr>
        <p:txBody>
          <a:bodyPr/>
          <a:lstStyle/>
          <a:p>
            <a:r>
              <a:rPr lang="en-US" sz="2400" dirty="0">
                <a:latin typeface="Avenir Next Medium"/>
              </a:rPr>
              <a:t>Novelty Adaptation: Model-Based Diagnosis &amp; Repair of the PDDL+ Model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16F47-82ED-4BD2-899D-D83C68312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66" y="1328469"/>
            <a:ext cx="8820603" cy="3462835"/>
          </a:xfrm>
        </p:spPr>
        <p:txBody>
          <a:bodyPr vert="horz" wrap="square" lIns="0" tIns="91422" rIns="0" bIns="91422" rtlCol="0" anchor="t">
            <a:spAutoFit/>
          </a:bodyPr>
          <a:lstStyle/>
          <a:p>
            <a:pPr>
              <a:buFont typeface="Wingdings" charset="0"/>
              <a:buChar char="§"/>
            </a:pPr>
            <a:r>
              <a:rPr lang="en-US" sz="1800">
                <a:latin typeface="Avenir Next"/>
              </a:rPr>
              <a:t>Respond to novelty by </a:t>
            </a:r>
            <a:r>
              <a:rPr lang="en-US" sz="1800" b="1">
                <a:latin typeface="Avenir Next"/>
              </a:rPr>
              <a:t>reasoning over the difference between observations and expectations</a:t>
            </a:r>
            <a:r>
              <a:rPr lang="en-US" sz="1800">
                <a:latin typeface="Avenir Next"/>
              </a:rPr>
              <a:t>.</a:t>
            </a:r>
          </a:p>
          <a:p>
            <a:pPr>
              <a:buFont typeface="Wingdings" charset="0"/>
              <a:buChar char="§"/>
            </a:pPr>
            <a:r>
              <a:rPr lang="en-US" sz="1800">
                <a:latin typeface="Avenir Next"/>
              </a:rPr>
              <a:t>Define a finite set of model manipulation operations (MMOs).</a:t>
            </a:r>
            <a:endParaRPr lang="en-US" sz="1800"/>
          </a:p>
          <a:p>
            <a:pPr>
              <a:buFont typeface="Wingdings" charset="0"/>
              <a:buChar char="§"/>
            </a:pPr>
            <a:r>
              <a:rPr lang="en-US" sz="1800" dirty="0">
                <a:latin typeface="Avenir Next"/>
              </a:rPr>
              <a:t>Search the space of applying sequences of </a:t>
            </a:r>
            <a:r>
              <a:rPr lang="en-US" sz="1800">
                <a:latin typeface="Avenir Next"/>
              </a:rPr>
              <a:t>MMOs.</a:t>
            </a:r>
            <a:endParaRPr lang="en-US" sz="1800" dirty="0">
              <a:latin typeface="Avenir Next"/>
            </a:endParaRPr>
          </a:p>
          <a:p>
            <a:pPr>
              <a:buFont typeface="Wingdings" charset="0"/>
              <a:buChar char="§"/>
            </a:pPr>
            <a:r>
              <a:rPr lang="en-US" sz="1800" dirty="0">
                <a:latin typeface="Avenir Next"/>
              </a:rPr>
              <a:t>Objective function is </a:t>
            </a:r>
            <a:r>
              <a:rPr lang="en-US" sz="1800" b="1">
                <a:latin typeface="Avenir Next"/>
              </a:rPr>
              <a:t>consistency with observations</a:t>
            </a:r>
            <a:r>
              <a:rPr lang="en-US" sz="1800">
                <a:latin typeface="Avenir Next"/>
              </a:rPr>
              <a:t>.</a:t>
            </a:r>
            <a:endParaRPr lang="en-US" sz="1800" b="1"/>
          </a:p>
          <a:p>
            <a:pPr>
              <a:buFont typeface="Wingdings" charset="0"/>
              <a:buChar char="§"/>
            </a:pPr>
            <a:r>
              <a:rPr lang="en-US" sz="1800">
                <a:latin typeface="Avenir Next"/>
              </a:rPr>
              <a:t>Apply heuristic search (GBFS) to search efficiently.</a:t>
            </a:r>
          </a:p>
          <a:p>
            <a:pPr>
              <a:buFont typeface="Wingdings" charset="0"/>
              <a:buChar char="§"/>
            </a:pPr>
            <a:r>
              <a:rPr lang="en-US" sz="1800">
                <a:latin typeface="Avenir Next"/>
              </a:rPr>
              <a:t>Find a sequence of changes (MMOs) to the PDDL+ model, such that the simulated outcome of the plan matches the observations.</a:t>
            </a:r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705A536-5EA9-4736-B51F-A02F403DC3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24" t="60283" r="3361" b="2983"/>
          <a:stretch/>
        </p:blipFill>
        <p:spPr>
          <a:xfrm>
            <a:off x="8941665" y="1633273"/>
            <a:ext cx="3129522" cy="2376654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95370479-34CD-46F1-BE6F-E51375866285}"/>
              </a:ext>
            </a:extLst>
          </p:cNvPr>
          <p:cNvSpPr txBox="1"/>
          <p:nvPr/>
        </p:nvSpPr>
        <p:spPr>
          <a:xfrm>
            <a:off x="8941665" y="3866192"/>
            <a:ext cx="3128242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Bird trajectories: </a:t>
            </a:r>
            <a:r>
              <a:rPr lang="en-US" sz="1200">
                <a:solidFill>
                  <a:srgbClr val="FF0000"/>
                </a:solidFill>
              </a:rPr>
              <a:t>observed</a:t>
            </a:r>
            <a:r>
              <a:rPr lang="en-US" sz="1200"/>
              <a:t>, </a:t>
            </a:r>
            <a:r>
              <a:rPr lang="en-US" sz="1200">
                <a:solidFill>
                  <a:srgbClr val="0070C0"/>
                </a:solidFill>
              </a:rPr>
              <a:t>simulated</a:t>
            </a:r>
          </a:p>
        </p:txBody>
      </p:sp>
      <p:pic>
        <p:nvPicPr>
          <p:cNvPr id="41" name="Picture 41" descr="Diagram&#10;&#10;Description automatically generated">
            <a:extLst>
              <a:ext uri="{FF2B5EF4-FFF2-40B4-BE49-F238E27FC236}">
                <a16:creationId xmlns:a16="http://schemas.microsoft.com/office/drawing/2014/main" id="{8CF313AF-A8A3-48A1-98E0-E8C33DA2E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486" y="4708071"/>
            <a:ext cx="8267700" cy="215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86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135A67-8591-D24E-A98A-0A88FD1DF1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latin typeface="Avenir Next Medium"/>
              </a:rPr>
              <a:t>Wiktor Piotrowski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DE42D1-0476-504B-AF2B-D3EA47368F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>
                <a:latin typeface="Avenir Next"/>
              </a:rPr>
              <a:t>wiktorpi@parc.com</a:t>
            </a:r>
          </a:p>
        </p:txBody>
      </p:sp>
    </p:spTree>
    <p:extLst>
      <p:ext uri="{BB962C8B-B14F-4D97-AF65-F5344CB8AC3E}">
        <p14:creationId xmlns:p14="http://schemas.microsoft.com/office/powerpoint/2010/main" val="1057220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 Layouts + Icons/Diagrams">
  <a:themeElements>
    <a:clrScheme name="PARC 3">
      <a:dk1>
        <a:srgbClr val="737572"/>
      </a:dk1>
      <a:lt1>
        <a:srgbClr val="FFFFFF"/>
      </a:lt1>
      <a:dk2>
        <a:srgbClr val="01588F"/>
      </a:dk2>
      <a:lt2>
        <a:srgbClr val="F6F7FA"/>
      </a:lt2>
      <a:accent1>
        <a:srgbClr val="FF6602"/>
      </a:accent1>
      <a:accent2>
        <a:srgbClr val="3F7197"/>
      </a:accent2>
      <a:accent3>
        <a:srgbClr val="1A4156"/>
      </a:accent3>
      <a:accent4>
        <a:srgbClr val="205469"/>
      </a:accent4>
      <a:accent5>
        <a:srgbClr val="0DBCFF"/>
      </a:accent5>
      <a:accent6>
        <a:srgbClr val="FBA919"/>
      </a:accent6>
      <a:hlink>
        <a:srgbClr val="FF6602"/>
      </a:hlink>
      <a:folHlink>
        <a:srgbClr val="FF6602"/>
      </a:folHlink>
    </a:clrScheme>
    <a:fontScheme name="Test">
      <a:majorFont>
        <a:latin typeface="Avenir Next"/>
        <a:ea typeface=""/>
        <a:cs typeface=""/>
      </a:majorFont>
      <a:minorFont>
        <a:latin typeface="Avenir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042019-EMT-AINext" id="{83BA2A7D-D514-6E4C-A0CA-53A674C51C8E}" vid="{E62F2479-D3D1-8A4D-9F10-D62F0AEBB5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387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Avenir Next</vt:lpstr>
      <vt:lpstr>Avenir Next Demi Bold</vt:lpstr>
      <vt:lpstr>Avenir Next Medium</vt:lpstr>
      <vt:lpstr>Bebas Neue</vt:lpstr>
      <vt:lpstr>Calibri</vt:lpstr>
      <vt:lpstr>Calibri Light</vt:lpstr>
      <vt:lpstr>LucidaGrande</vt:lpstr>
      <vt:lpstr>Wingdings</vt:lpstr>
      <vt:lpstr>office theme</vt:lpstr>
      <vt:lpstr>Slide Layouts + Icons/Diagrams</vt:lpstr>
      <vt:lpstr>PowerPoint Presentation</vt:lpstr>
      <vt:lpstr>Our Approach - HYDRA</vt:lpstr>
      <vt:lpstr>HYDRA Architecture Overview</vt:lpstr>
      <vt:lpstr>AI Planning for Angry Birds</vt:lpstr>
      <vt:lpstr>Novelty Detection &amp; Localization</vt:lpstr>
      <vt:lpstr>Novelty Adaptation: Model-Based Diagnosis &amp; Repair of the PDDL+ Model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Jochen Renz</cp:lastModifiedBy>
  <cp:revision>329</cp:revision>
  <dcterms:created xsi:type="dcterms:W3CDTF">2021-08-24T21:48:50Z</dcterms:created>
  <dcterms:modified xsi:type="dcterms:W3CDTF">2021-09-18T03:40:14Z</dcterms:modified>
</cp:coreProperties>
</file>